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8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3" r:id="rId14"/>
    <p:sldId id="284" r:id="rId15"/>
    <p:sldId id="293" r:id="rId16"/>
    <p:sldId id="294" r:id="rId17"/>
    <p:sldId id="296" r:id="rId18"/>
    <p:sldId id="295" r:id="rId19"/>
    <p:sldId id="285" r:id="rId20"/>
    <p:sldId id="286" r:id="rId21"/>
    <p:sldId id="282" r:id="rId22"/>
    <p:sldId id="287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288" r:id="rId31"/>
    <p:sldId id="289" r:id="rId32"/>
    <p:sldId id="290" r:id="rId33"/>
    <p:sldId id="291" r:id="rId34"/>
    <p:sldId id="292" r:id="rId35"/>
    <p:sldId id="27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5033" autoAdjust="0"/>
  </p:normalViewPr>
  <p:slideViewPr>
    <p:cSldViewPr snapToGrid="0" snapToObjects="1">
      <p:cViewPr varScale="1">
        <p:scale>
          <a:sx n="85" d="100"/>
          <a:sy n="85" d="100"/>
        </p:scale>
        <p:origin x="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18sw34</a:t>
          </a:r>
          <a:endParaRPr lang="en-US" dirty="0"/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  <dgm:extLst/>
    </dgm:pt>
    <dgm:pt modelId="{15B1A768-2666-4AB4-BDA7-F0E3C4160D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18sw40</a:t>
          </a:r>
          <a:endParaRPr lang="en-US" dirty="0"/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  <dgm:extLst/>
    </dgm:pt>
    <dgm:pt modelId="{3AA5586A-C40E-4DDA-98A5-6545F36F46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18sw121</a:t>
          </a:r>
          <a:endParaRPr lang="en-US" dirty="0"/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  <dgm:extLst/>
    </dgm:pt>
    <dgm:pt modelId="{E39563C5-C199-4F5B-A899-8CC071034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18sw39</a:t>
          </a:r>
          <a:endParaRPr lang="en-US" dirty="0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  <dgm:extLst/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 custLinFactNeighborX="14671" custLinFactNeighborY="-76702"/>
      <dgm:spPr/>
    </dgm:pt>
    <dgm:pt modelId="{F55B2F71-E638-412C-8147-FC7081E08B04}" type="pres">
      <dgm:prSet presAssocID="{66039115-797B-304C-9FC0-EFABB1F21232}" presName="iconRect" presStyleLbl="node1" presStyleIdx="0" presStyleCnt="4" custLinFactY="-31495" custLinFactNeighborX="25295" custLinFactNeighborY="-10000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  <dgm:extLst/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 custLinFactNeighborX="5246" custLinFactNeighborY="-82501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B1D33AA-C75A-465A-93F0-2B3A7346088F}" type="pres">
      <dgm:prSet presAssocID="{D044F6BA-1D90-EC47-8A78-B9796198ECF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 custLinFactNeighborX="75" custLinFactNeighborY="-80238"/>
      <dgm:spPr/>
    </dgm:pt>
    <dgm:pt modelId="{C425A8E1-258A-4D4B-9D55-24376C0AB360}" type="pres">
      <dgm:prSet presAssocID="{E39563C5-C199-4F5B-A899-8CC0710341A0}" presName="iconRect" presStyleLbl="node1" presStyleIdx="1" presStyleCnt="4" custLinFactY="-45270" custLinFactNeighborX="11555" custLinFactNeighborY="-100000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 custLinFactNeighborX="111" custLinFactNeighborY="-78631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EB8DC13-2561-455C-A0BE-EE905F81836F}" type="pres">
      <dgm:prSet presAssocID="{BC971DAC-9BE2-44B2-ABE4-8099C777E9C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 custLinFactNeighborX="3668" custLinFactNeighborY="-71246"/>
      <dgm:spPr/>
    </dgm:pt>
    <dgm:pt modelId="{D99F53AC-3AF2-437B-A5AB-1239ADEC0676}" type="pres">
      <dgm:prSet presAssocID="{15B1A768-2666-4AB4-BDA7-F0E3C4160D59}" presName="iconRect" presStyleLbl="node1" presStyleIdx="2" presStyleCnt="4" custLinFactY="-11128" custLinFactNeighborX="12648" custLinFactNeighborY="-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 custLinFactNeighborX="-2130" custLinFactNeighborY="-6751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F14F3AD-A362-45DF-80F5-2B8D1F566D80}" type="pres">
      <dgm:prSet presAssocID="{72FFCBD4-DD9D-4E06-81E4-54307F97A3F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 custLinFactNeighborX="4787" custLinFactNeighborY="-65988"/>
      <dgm:spPr/>
      <dgm:t>
        <a:bodyPr/>
        <a:lstStyle/>
        <a:p>
          <a:endParaRPr lang="en-US"/>
        </a:p>
      </dgm:t>
    </dgm:pt>
    <dgm:pt modelId="{41C0BC0F-FFD5-42B5-B952-9316B9364F6F}" type="pres">
      <dgm:prSet presAssocID="{3AA5586A-C40E-4DDA-98A5-6545F36F46AB}" presName="iconRect" presStyleLbl="node1" presStyleIdx="3" presStyleCnt="4" custLinFactY="-26867" custLinFactNeighborX="8253" custLinFactNeighborY="-100000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 custScaleY="106020" custLinFactNeighborX="-2979" custLinFactNeighborY="-6598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243611" y="419687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407217" y="586681"/>
          <a:ext cx="451863" cy="45186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171669" y="374509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18sw34</a:t>
          </a:r>
          <a:endParaRPr lang="en-US" sz="2400" kern="1200" dirty="0"/>
        </a:p>
      </dsp:txBody>
      <dsp:txXfrm>
        <a:off x="1171669" y="374509"/>
        <a:ext cx="1836390" cy="779074"/>
      </dsp:txXfrm>
    </dsp:sp>
    <dsp:sp modelId="{75512A68-FA50-4392-A441-C6EC352FE606}">
      <dsp:nvSpPr>
        <dsp:cNvPr id="0" name=""/>
        <dsp:cNvSpPr/>
      </dsp:nvSpPr>
      <dsp:spPr>
        <a:xfrm>
          <a:off x="3232284" y="392139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447518" y="524437"/>
          <a:ext cx="451863" cy="45186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179757" y="404659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18sw39</a:t>
          </a:r>
          <a:endParaRPr lang="en-US" sz="2400" kern="1200" dirty="0"/>
        </a:p>
      </dsp:txBody>
      <dsp:txXfrm>
        <a:off x="4179757" y="404659"/>
        <a:ext cx="1836390" cy="779074"/>
      </dsp:txXfrm>
    </dsp:sp>
    <dsp:sp modelId="{2CA4BD4C-87EF-4944-9E57-97154B3B633C}">
      <dsp:nvSpPr>
        <dsp:cNvPr id="0" name=""/>
        <dsp:cNvSpPr/>
      </dsp:nvSpPr>
      <dsp:spPr>
        <a:xfrm>
          <a:off x="157889" y="2010170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350070" y="2226689"/>
          <a:ext cx="451863" cy="4518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036217" y="2039222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18sw40</a:t>
          </a:r>
          <a:endParaRPr lang="en-US" sz="2400" kern="1200" dirty="0"/>
        </a:p>
      </dsp:txBody>
      <dsp:txXfrm>
        <a:off x="1036217" y="2039222"/>
        <a:ext cx="1836390" cy="779074"/>
      </dsp:txXfrm>
    </dsp:sp>
    <dsp:sp modelId="{7089FE6B-57E5-4306-8097-E758E000C828}">
      <dsp:nvSpPr>
        <dsp:cNvPr id="0" name=""/>
        <dsp:cNvSpPr/>
      </dsp:nvSpPr>
      <dsp:spPr>
        <a:xfrm>
          <a:off x="3268994" y="2051134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432598" y="2155570"/>
          <a:ext cx="451863" cy="45186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123013" y="2027684"/>
          <a:ext cx="1836390" cy="82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18sw121</a:t>
          </a:r>
          <a:endParaRPr lang="en-US" sz="2400" kern="1200" dirty="0"/>
        </a:p>
      </dsp:txBody>
      <dsp:txXfrm>
        <a:off x="4123013" y="2027684"/>
        <a:ext cx="1836390" cy="825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8.png"/><Relationship Id="rId5" Type="http://schemas.openxmlformats.org/officeDocument/2006/relationships/image" Target="../media/image6.jpg"/><Relationship Id="rId10" Type="http://schemas.microsoft.com/office/2007/relationships/diagramDrawing" Target="../diagrams/drawing1.xml"/><Relationship Id="rId4" Type="http://schemas.openxmlformats.org/officeDocument/2006/relationships/image" Target="../media/image5.jp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mySQl/mysql_create_index.asp" TargetMode="External"/><Relationship Id="rId3" Type="http://schemas.openxmlformats.org/officeDocument/2006/relationships/hyperlink" Target="https://www.w3schools.com/mySQl/mysql_unique.asp" TargetMode="External"/><Relationship Id="rId7" Type="http://schemas.openxmlformats.org/officeDocument/2006/relationships/hyperlink" Target="https://www.w3schools.com/mySQl/mysql_default.asp" TargetMode="External"/><Relationship Id="rId2" Type="http://schemas.openxmlformats.org/officeDocument/2006/relationships/hyperlink" Target="https://www.w3schools.com/mySQl/mysql_notnull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mySQl/mysql_check.asp" TargetMode="External"/><Relationship Id="rId5" Type="http://schemas.openxmlformats.org/officeDocument/2006/relationships/hyperlink" Target="https://www.w3schools.com/mySQl/mysql_foreignkey.asp" TargetMode="External"/><Relationship Id="rId4" Type="http://schemas.openxmlformats.org/officeDocument/2006/relationships/hyperlink" Target="https://www.w3schools.com/mySQl/mysql_primarykey.as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w3schools.com/mySQl/mysql_primarykey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xmlns="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Web engineering </a:t>
            </a:r>
            <a:endParaRPr lang="en-US" sz="6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MYSQL </a:t>
            </a:r>
            <a:r>
              <a:rPr lang="en-US" sz="4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DATaBASE</a:t>
            </a:r>
            <a:endParaRPr lang="en-US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MySQL LIMIT Clause,</a:t>
            </a:r>
          </a:p>
        </p:txBody>
      </p:sp>
      <p:sp>
        <p:nvSpPr>
          <p:cNvPr id="5" name="Rectangle 4"/>
          <p:cNvSpPr/>
          <p:nvPr/>
        </p:nvSpPr>
        <p:spPr>
          <a:xfrm>
            <a:off x="885826" y="2157415"/>
            <a:ext cx="8458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MySQL provides a LIMIT clause that is used to specify the number of records to return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3429000"/>
            <a:ext cx="3886200" cy="747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01" y="3286126"/>
            <a:ext cx="3297322" cy="21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36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MySQL LIKE Operator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571500" y="2065867"/>
            <a:ext cx="8572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The LIKE operator is </a:t>
            </a:r>
            <a:r>
              <a:rPr lang="en-US" b="1" dirty="0">
                <a:latin typeface="arial" panose="020B0604020202020204" pitchFamily="34" charset="0"/>
              </a:rPr>
              <a:t>used in a WHERE clause to search for a specified pattern in a column</a:t>
            </a:r>
            <a:r>
              <a:rPr lang="en-US" dirty="0">
                <a:latin typeface="arial" panose="020B0604020202020204" pitchFamily="34" charset="0"/>
              </a:rPr>
              <a:t>. </a:t>
            </a:r>
            <a:endParaRPr lang="en-US" dirty="0" smtClean="0">
              <a:latin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</a:rPr>
              <a:t>There </a:t>
            </a:r>
            <a:r>
              <a:rPr lang="en-US" dirty="0">
                <a:latin typeface="arial" panose="020B0604020202020204" pitchFamily="34" charset="0"/>
              </a:rPr>
              <a:t>are two wildcards often used in conjunction with the LIKE operator: </a:t>
            </a:r>
            <a:endParaRPr lang="en-US" dirty="0" smtClean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</a:rPr>
              <a:t>percent sign (%) represents zero, one, or multiple characters. </a:t>
            </a:r>
            <a:endParaRPr lang="en-US" dirty="0" smtClean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</a:rPr>
              <a:t>underscore sign (_) represents one, single character.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971925"/>
            <a:ext cx="4979198" cy="585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4" y="4081462"/>
            <a:ext cx="3794251" cy="21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52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MIN() and MAX()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1" y="1828800"/>
            <a:ext cx="8458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The MIN() function </a:t>
            </a:r>
            <a:r>
              <a:rPr lang="en-US" b="1" dirty="0">
                <a:latin typeface="arial" panose="020B0604020202020204" pitchFamily="34" charset="0"/>
              </a:rPr>
              <a:t>returns the smallest value of the selected column</a:t>
            </a:r>
            <a:r>
              <a:rPr lang="en-US" dirty="0">
                <a:latin typeface="arial" panose="020B0604020202020204" pitchFamily="34" charset="0"/>
              </a:rPr>
              <a:t>. The MAX() function returns the largest value of the selected column.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829" t="26148" r="63221" b="67584"/>
          <a:stretch/>
        </p:blipFill>
        <p:spPr>
          <a:xfrm>
            <a:off x="1140863" y="2909335"/>
            <a:ext cx="3774037" cy="784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472" t="53211" r="79189" b="40725"/>
          <a:stretch/>
        </p:blipFill>
        <p:spPr>
          <a:xfrm>
            <a:off x="2145856" y="4128535"/>
            <a:ext cx="1950720" cy="1246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0694" t="25807" r="62252" b="68055"/>
          <a:stretch/>
        </p:blipFill>
        <p:spPr>
          <a:xfrm>
            <a:off x="5382644" y="2934426"/>
            <a:ext cx="5434582" cy="701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5606" t="53611" r="79971" b="41242"/>
          <a:stretch/>
        </p:blipFill>
        <p:spPr>
          <a:xfrm>
            <a:off x="6321454" y="4095003"/>
            <a:ext cx="2081349" cy="13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55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COUNT(), AVG() and SUM() Functions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49778" y="22704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latin typeface="Verdana" panose="020B0604030504040204" pitchFamily="34" charset="0"/>
              </a:rPr>
              <a:t>The </a:t>
            </a:r>
            <a:r>
              <a:rPr lang="en-US" altLang="en-US" dirty="0">
                <a:latin typeface="Consolas" panose="020B0609020204030204" pitchFamily="49" charset="0"/>
              </a:rPr>
              <a:t>COUNT()</a:t>
            </a:r>
            <a:r>
              <a:rPr lang="en-US" altLang="en-US" dirty="0">
                <a:latin typeface="Verdana" panose="020B0604030504040204" pitchFamily="34" charset="0"/>
              </a:rPr>
              <a:t> function returns the number of rows that matches a specified criterion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531" t="25937" r="62031" b="67952"/>
          <a:stretch/>
        </p:blipFill>
        <p:spPr>
          <a:xfrm>
            <a:off x="1278631" y="3121378"/>
            <a:ext cx="5678265" cy="1058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538" t="53013" r="77424" b="41426"/>
          <a:stretch/>
        </p:blipFill>
        <p:spPr>
          <a:xfrm>
            <a:off x="5248972" y="4531926"/>
            <a:ext cx="2410094" cy="10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9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978" y="1456267"/>
            <a:ext cx="8715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Sum</a:t>
            </a:r>
            <a:r>
              <a:rPr lang="en-US" dirty="0"/>
              <a:t>: </a:t>
            </a:r>
            <a:r>
              <a:rPr lang="en-US" altLang="en-US" dirty="0">
                <a:latin typeface="Verdana" panose="020B0604030504040204" pitchFamily="34" charset="0"/>
              </a:rPr>
              <a:t>The </a:t>
            </a:r>
            <a:r>
              <a:rPr lang="en-US" altLang="en-US" dirty="0">
                <a:latin typeface="Consolas" panose="020B0609020204030204" pitchFamily="49" charset="0"/>
              </a:rPr>
              <a:t>SUM()</a:t>
            </a:r>
            <a:r>
              <a:rPr lang="en-US" altLang="en-US" dirty="0">
                <a:latin typeface="Verdana" panose="020B0604030504040204" pitchFamily="34" charset="0"/>
              </a:rPr>
              <a:t> function returns the total sum of a numeric column. </a:t>
            </a:r>
            <a:endParaRPr lang="en-US" alt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65" t="26292" r="62909" b="67759"/>
          <a:stretch/>
        </p:blipFill>
        <p:spPr>
          <a:xfrm>
            <a:off x="814056" y="2365688"/>
            <a:ext cx="7154644" cy="1423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709" t="49064" r="78214" b="45216"/>
          <a:stretch/>
        </p:blipFill>
        <p:spPr>
          <a:xfrm>
            <a:off x="6813685" y="4328804"/>
            <a:ext cx="3100251" cy="16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92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1683435"/>
            <a:ext cx="7066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Avg</a:t>
            </a:r>
            <a:r>
              <a:rPr lang="en-US" sz="2400" dirty="0"/>
              <a:t> </a:t>
            </a:r>
            <a:r>
              <a:rPr lang="en-US" dirty="0"/>
              <a:t>: The AVG() function returns the average value of a numeric column.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294" t="25743" r="60840" b="68667"/>
          <a:stretch/>
        </p:blipFill>
        <p:spPr>
          <a:xfrm>
            <a:off x="1731185" y="2671790"/>
            <a:ext cx="6293191" cy="1048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973" t="59213" r="77404" b="34532"/>
          <a:stretch/>
        </p:blipFill>
        <p:spPr>
          <a:xfrm>
            <a:off x="6019728" y="4339684"/>
            <a:ext cx="2499360" cy="13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2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MySQL IN </a:t>
            </a:r>
            <a:r>
              <a:rPr lang="en-US" dirty="0" err="1" smtClean="0"/>
              <a:t>OperatoR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85801" y="1741636"/>
            <a:ext cx="75199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 operator allows you to specify multiple values in a 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 clause.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5801" y="2387967"/>
            <a:ext cx="9520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 operator is a shorthand for multiple 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 conditions.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96" y="3079399"/>
            <a:ext cx="5258292" cy="849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1" y="3197903"/>
            <a:ext cx="3596339" cy="25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BETWEEN Operator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5751" y="1881201"/>
            <a:ext cx="124920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BETWEEN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 operator selects values within a given range. The values can be numbers, text, or dates.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667475"/>
            <a:ext cx="5457825" cy="85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340" y="3080293"/>
            <a:ext cx="3894977" cy="25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60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ORDER BY Keyword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1" y="2065867"/>
            <a:ext cx="82867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The ORDER BY keyword is </a:t>
            </a:r>
            <a:r>
              <a:rPr lang="en-US" b="1" dirty="0">
                <a:latin typeface="arial" panose="020B0604020202020204" pitchFamily="34" charset="0"/>
              </a:rPr>
              <a:t>used to sort the result-set in ascending or descending order</a:t>
            </a:r>
            <a:r>
              <a:rPr lang="en-US" dirty="0">
                <a:latin typeface="arial" panose="020B0604020202020204" pitchFamily="34" charset="0"/>
              </a:rPr>
              <a:t>. The ORDER BY keyword sorts the records in ascending order by default.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6" y="3219715"/>
            <a:ext cx="4467794" cy="780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7" y="3235788"/>
            <a:ext cx="3271837" cy="261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43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GROUP BY Statement,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1" y="1928813"/>
            <a:ext cx="84581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Verdana" panose="020B0604030504040204" pitchFamily="34" charset="0"/>
              </a:rPr>
              <a:t>The </a:t>
            </a:r>
            <a:r>
              <a:rPr lang="en-US" altLang="en-US" sz="2400" dirty="0">
                <a:latin typeface="Consolas" panose="020B0609020204030204" pitchFamily="49" charset="0"/>
              </a:rPr>
              <a:t>GROUP BY</a:t>
            </a:r>
            <a:r>
              <a:rPr lang="en-US" altLang="en-US" sz="2400" dirty="0">
                <a:latin typeface="Verdana" panose="020B0604030504040204" pitchFamily="34" charset="0"/>
              </a:rPr>
              <a:t> statement groups rows that have the same values into summary rows, like "find the number of customers in each country".</a:t>
            </a:r>
            <a:endParaRPr lang="en-US" altLang="en-US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Verdana" panose="020B0604030504040204" pitchFamily="34" charset="0"/>
              </a:rPr>
              <a:t>The </a:t>
            </a:r>
            <a:r>
              <a:rPr lang="en-US" altLang="en-US" sz="2400" dirty="0">
                <a:latin typeface="Consolas" panose="020B0609020204030204" pitchFamily="49" charset="0"/>
              </a:rPr>
              <a:t>GROUP BY</a:t>
            </a:r>
            <a:r>
              <a:rPr lang="en-US" altLang="en-US" sz="2400" dirty="0">
                <a:latin typeface="Verdana" panose="020B0604030504040204" pitchFamily="34" charset="0"/>
              </a:rPr>
              <a:t> statement is often used with aggregate functions (</a:t>
            </a:r>
            <a:r>
              <a:rPr lang="en-US" altLang="en-US" sz="2400" dirty="0">
                <a:latin typeface="Consolas" panose="020B0609020204030204" pitchFamily="49" charset="0"/>
              </a:rPr>
              <a:t>COUNT()</a:t>
            </a:r>
            <a:r>
              <a:rPr lang="en-US" altLang="en-US" sz="2400" dirty="0">
                <a:latin typeface="Verdana" panose="020B0604030504040204" pitchFamily="34" charset="0"/>
              </a:rPr>
              <a:t>, </a:t>
            </a:r>
            <a:r>
              <a:rPr lang="en-US" altLang="en-US" sz="2400" dirty="0">
                <a:latin typeface="Consolas" panose="020B0609020204030204" pitchFamily="49" charset="0"/>
              </a:rPr>
              <a:t>MAX()</a:t>
            </a:r>
            <a:r>
              <a:rPr lang="en-US" altLang="en-US" sz="2400" dirty="0">
                <a:latin typeface="Verdana" panose="020B0604030504040204" pitchFamily="34" charset="0"/>
              </a:rPr>
              <a:t>, </a:t>
            </a:r>
            <a:r>
              <a:rPr lang="en-US" altLang="en-US" sz="2400" dirty="0">
                <a:latin typeface="Consolas" panose="020B0609020204030204" pitchFamily="49" charset="0"/>
              </a:rPr>
              <a:t>MIN()</a:t>
            </a:r>
            <a:r>
              <a:rPr lang="en-US" altLang="en-US" sz="2400" dirty="0">
                <a:latin typeface="Verdana" panose="020B0604030504040204" pitchFamily="34" charset="0"/>
              </a:rPr>
              <a:t>, </a:t>
            </a:r>
            <a:r>
              <a:rPr lang="en-US" altLang="en-US" sz="2400" dirty="0">
                <a:latin typeface="Consolas" panose="020B0609020204030204" pitchFamily="49" charset="0"/>
              </a:rPr>
              <a:t>SUM()</a:t>
            </a:r>
            <a:r>
              <a:rPr lang="en-US" altLang="en-US" sz="2400" dirty="0">
                <a:latin typeface="Verdana" panose="020B0604030504040204" pitchFamily="34" charset="0"/>
              </a:rPr>
              <a:t>, </a:t>
            </a:r>
            <a:r>
              <a:rPr lang="en-US" altLang="en-US" sz="2400" dirty="0">
                <a:latin typeface="Consolas" panose="020B0609020204030204" pitchFamily="49" charset="0"/>
              </a:rPr>
              <a:t>AVG()</a:t>
            </a:r>
            <a:r>
              <a:rPr lang="en-US" altLang="en-US" sz="2400" dirty="0">
                <a:latin typeface="Verdana" panose="020B0604030504040204" pitchFamily="34" charset="0"/>
              </a:rPr>
              <a:t>) to group the result-set by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Verdana" panose="020B0604030504040204" pitchFamily="34" charset="0"/>
              </a:rPr>
              <a:t>one or more columns.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521" y="4186237"/>
            <a:ext cx="3812503" cy="212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 smtClean="0"/>
              <a:t>members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xmlns="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xmlns="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xmlns="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xmlns="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xmlns="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xmlns="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xmlns="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xmlns="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xmlns="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xmlns="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xmlns="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xmlns="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xmlns="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xmlns="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xmlns="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xmlns="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xmlns="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xmlns="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xmlns="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xmlns="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xmlns="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xmlns="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xmlns="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xmlns="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xmlns="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xmlns="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xmlns="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xmlns="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xmlns="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xmlns="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xmlns="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xmlns="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xmlns="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xmlns="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xmlns="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xmlns="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xmlns="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xmlns="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xmlns="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xmlns="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xmlns="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xmlns="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xmlns="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xmlns="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xmlns="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xmlns="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xmlns="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xmlns="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xmlns="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xmlns="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xmlns="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xmlns="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xmlns="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xmlns="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xmlns="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xmlns="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xmlns="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xmlns="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xmlns="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xmlns="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xmlns="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xmlns="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xmlns="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xmlns="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xmlns="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xmlns="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xmlns="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xmlns="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xmlns="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xmlns="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xmlns="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xmlns="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xmlns="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xmlns="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xmlns="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xmlns="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xmlns="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xmlns="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xmlns="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xmlns="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xmlns="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xmlns="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xmlns="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xmlns="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xmlns="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xmlns="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xmlns="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xmlns="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xmlns="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xmlns="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xmlns="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xmlns="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xmlns="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xmlns="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xmlns="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xmlns="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xmlns="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xmlns="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xmlns="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xmlns="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xmlns="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xmlns="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xmlns="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xmlns="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xmlns="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xmlns="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xmlns="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xmlns="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xmlns="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xmlns="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xmlns="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xmlns="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xmlns="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xmlns="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xmlns="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xmlns="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xmlns="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xmlns="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xmlns="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xmlns="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xmlns="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xmlns="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xmlns="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xmlns="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xmlns="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xmlns="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xmlns="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xmlns="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xmlns="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xmlns="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xmlns="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xmlns="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xmlns="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xmlns="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xmlns="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xmlns="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xmlns="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xmlns="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xmlns="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xmlns="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xmlns="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xmlns="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xmlns="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xmlns="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xmlns="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xmlns="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xmlns="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xmlns="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xmlns="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xmlns="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xmlns="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xmlns="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xmlns="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xmlns="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xmlns="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xmlns="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xmlns="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xmlns="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xmlns="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xmlns="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xmlns="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xmlns="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742848"/>
              </p:ext>
            </p:extLst>
          </p:nvPr>
        </p:nvGraphicFramePr>
        <p:xfrm>
          <a:off x="685801" y="2142067"/>
          <a:ext cx="6143423" cy="4385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68" name="Oval 167"/>
          <p:cNvSpPr/>
          <p:nvPr/>
        </p:nvSpPr>
        <p:spPr>
          <a:xfrm>
            <a:off x="2145810" y="5428670"/>
            <a:ext cx="779074" cy="779074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69" name="Rectangle 168" descr="Brain in head"/>
          <p:cNvSpPr/>
          <p:nvPr/>
        </p:nvSpPr>
        <p:spPr>
          <a:xfrm>
            <a:off x="2322817" y="5576567"/>
            <a:ext cx="451863" cy="451863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ectangle 2"/>
          <p:cNvSpPr/>
          <p:nvPr/>
        </p:nvSpPr>
        <p:spPr>
          <a:xfrm>
            <a:off x="2932249" y="5534507"/>
            <a:ext cx="1300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 smtClean="0"/>
              <a:t>18sw124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477" y="1828800"/>
            <a:ext cx="869852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Verdana" panose="020B0604030504040204" pitchFamily="34" charset="0"/>
              </a:rPr>
              <a:t>A </a:t>
            </a:r>
            <a:r>
              <a:rPr lang="en-US" altLang="en-US" dirty="0">
                <a:latin typeface="Consolas" panose="020B0609020204030204" pitchFamily="49" charset="0"/>
              </a:rPr>
              <a:t>JOIN</a:t>
            </a:r>
            <a:r>
              <a:rPr lang="en-US" altLang="en-US" dirty="0">
                <a:latin typeface="Verdana" panose="020B0604030504040204" pitchFamily="34" charset="0"/>
              </a:rPr>
              <a:t> clause is used to combine rows from two or more tables, based on a related column between them.</a:t>
            </a:r>
          </a:p>
          <a:p>
            <a:pPr lvl="0"/>
            <a:endParaRPr lang="en-US" altLang="en-US" sz="3200" dirty="0"/>
          </a:p>
          <a:p>
            <a:pPr lvl="0">
              <a:buFontTx/>
              <a:buChar char="•"/>
            </a:pPr>
            <a:r>
              <a:rPr lang="en-US" altLang="en-US" dirty="0">
                <a:latin typeface="Consolas" panose="020B0609020204030204" pitchFamily="49" charset="0"/>
              </a:rPr>
              <a:t>INNER JOIN</a:t>
            </a:r>
            <a:r>
              <a:rPr lang="en-US" altLang="en-US" dirty="0">
                <a:latin typeface="Verdana" panose="020B0604030504040204" pitchFamily="34" charset="0"/>
              </a:rPr>
              <a:t>: Returns records that have matching values in both tables</a:t>
            </a:r>
          </a:p>
          <a:p>
            <a:pPr lvl="0">
              <a:buFontTx/>
              <a:buChar char="•"/>
            </a:pPr>
            <a:r>
              <a:rPr lang="en-US" altLang="en-US" dirty="0">
                <a:latin typeface="Consolas" panose="020B0609020204030204" pitchFamily="49" charset="0"/>
              </a:rPr>
              <a:t>LEFT JOIN</a:t>
            </a:r>
            <a:r>
              <a:rPr lang="en-US" altLang="en-US" dirty="0">
                <a:latin typeface="Verdana" panose="020B0604030504040204" pitchFamily="34" charset="0"/>
              </a:rPr>
              <a:t>: Returns all records from the left table, and the matched records from the right table</a:t>
            </a:r>
          </a:p>
          <a:p>
            <a:pPr lvl="0">
              <a:buFontTx/>
              <a:buChar char="•"/>
            </a:pPr>
            <a:r>
              <a:rPr lang="en-US" altLang="en-US" dirty="0">
                <a:latin typeface="Consolas" panose="020B0609020204030204" pitchFamily="49" charset="0"/>
              </a:rPr>
              <a:t>RIGHT JOIN</a:t>
            </a:r>
            <a:r>
              <a:rPr lang="en-US" altLang="en-US" dirty="0">
                <a:latin typeface="Verdana" panose="020B0604030504040204" pitchFamily="34" charset="0"/>
              </a:rPr>
              <a:t>: Returns all records from the right table, and the matched records from the left table</a:t>
            </a:r>
          </a:p>
          <a:p>
            <a:pPr lvl="0">
              <a:buFontTx/>
              <a:buChar char="•"/>
            </a:pPr>
            <a:r>
              <a:rPr lang="en-US" altLang="en-US" dirty="0">
                <a:latin typeface="Consolas" panose="020B0609020204030204" pitchFamily="49" charset="0"/>
              </a:rPr>
              <a:t>CROSS JOIN</a:t>
            </a:r>
            <a:r>
              <a:rPr lang="en-US" altLang="en-US" dirty="0">
                <a:latin typeface="Verdana" panose="020B0604030504040204" pitchFamily="34" charset="0"/>
              </a:rPr>
              <a:t>: Returns all records from both tables</a:t>
            </a:r>
          </a:p>
          <a:p>
            <a:pPr lvl="0"/>
            <a:endParaRPr lang="en-US" altLang="en-US" sz="3200" dirty="0"/>
          </a:p>
        </p:txBody>
      </p:sp>
      <p:pic>
        <p:nvPicPr>
          <p:cNvPr id="5" name="Picture 4" descr="MySQL LEFT J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535799"/>
            <a:ext cx="2233246" cy="161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22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1758463"/>
            <a:ext cx="8458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Verdana" panose="020B0604030504040204" pitchFamily="34" charset="0"/>
              </a:rPr>
              <a:t>The </a:t>
            </a:r>
            <a:r>
              <a:rPr lang="en-US" altLang="en-US" dirty="0">
                <a:latin typeface="Consolas" panose="020B0609020204030204" pitchFamily="49" charset="0"/>
              </a:rPr>
              <a:t>INNER JOIN</a:t>
            </a:r>
            <a:r>
              <a:rPr lang="en-US" altLang="en-US" dirty="0">
                <a:latin typeface="Verdana" panose="020B0604030504040204" pitchFamily="34" charset="0"/>
              </a:rPr>
              <a:t> keyword selects records that have matching values in both tables</a:t>
            </a:r>
            <a:endParaRPr lang="en-US" dirty="0"/>
          </a:p>
        </p:txBody>
      </p:sp>
      <p:pic>
        <p:nvPicPr>
          <p:cNvPr id="5" name="Picture 6" descr="MySQL INNER J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92" y="2554708"/>
            <a:ext cx="2789415" cy="202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797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56" t="19699" r="61990" b="61683"/>
          <a:stretch/>
        </p:blipFill>
        <p:spPr>
          <a:xfrm>
            <a:off x="1504325" y="1963299"/>
            <a:ext cx="4206240" cy="2043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891" t="19628" r="70702" b="43340"/>
          <a:stretch/>
        </p:blipFill>
        <p:spPr>
          <a:xfrm>
            <a:off x="7890934" y="1658670"/>
            <a:ext cx="2382284" cy="4350246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5" idx="3"/>
          </p:cNvCxnSpPr>
          <p:nvPr/>
        </p:nvCxnSpPr>
        <p:spPr>
          <a:xfrm>
            <a:off x="5710565" y="2985154"/>
            <a:ext cx="2180369" cy="2817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17600" y="395111"/>
            <a:ext cx="5521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Inner join</a:t>
            </a:r>
          </a:p>
        </p:txBody>
      </p:sp>
    </p:spTree>
    <p:extLst>
      <p:ext uri="{BB962C8B-B14F-4D97-AF65-F5344CB8AC3E}">
        <p14:creationId xmlns:p14="http://schemas.microsoft.com/office/powerpoint/2010/main" val="1173118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33" t="25869" r="38607" b="67280"/>
          <a:stretch/>
        </p:blipFill>
        <p:spPr>
          <a:xfrm>
            <a:off x="920643" y="1629316"/>
            <a:ext cx="7921983" cy="736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841" t="45795" r="72466" b="13913"/>
          <a:stretch/>
        </p:blipFill>
        <p:spPr>
          <a:xfrm>
            <a:off x="9154759" y="2270120"/>
            <a:ext cx="2072639" cy="401734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0216" t="42213" r="54562" b="41550"/>
          <a:stretch/>
        </p:blipFill>
        <p:spPr>
          <a:xfrm>
            <a:off x="1828478" y="3623036"/>
            <a:ext cx="2185851" cy="13115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6356" y="395111"/>
            <a:ext cx="58824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Inner join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808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84" t="25835" r="42097" b="68652"/>
          <a:stretch/>
        </p:blipFill>
        <p:spPr>
          <a:xfrm>
            <a:off x="1282978" y="2494546"/>
            <a:ext cx="6932295" cy="572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019" t="39254" r="77128" b="21911"/>
          <a:stretch/>
        </p:blipFill>
        <p:spPr>
          <a:xfrm>
            <a:off x="9196251" y="2116182"/>
            <a:ext cx="1149531" cy="3664131"/>
          </a:xfrm>
          <a:prstGeom prst="rect">
            <a:avLst/>
          </a:prstGeom>
        </p:spPr>
      </p:pic>
      <p:pic>
        <p:nvPicPr>
          <p:cNvPr id="6" name="Picture 2" descr="MySQL RIGHT JO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480" y="4493487"/>
            <a:ext cx="190500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88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1941689"/>
            <a:ext cx="8458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Verdana" panose="020B0604030504040204" pitchFamily="34" charset="0"/>
              </a:rPr>
              <a:t>The </a:t>
            </a:r>
            <a:r>
              <a:rPr lang="en-US" altLang="en-US" dirty="0">
                <a:latin typeface="Consolas" panose="020B0609020204030204" pitchFamily="49" charset="0"/>
              </a:rPr>
              <a:t>LEFT JOIN</a:t>
            </a:r>
            <a:r>
              <a:rPr lang="en-US" altLang="en-US" dirty="0">
                <a:latin typeface="Verdana" panose="020B0604030504040204" pitchFamily="34" charset="0"/>
              </a:rPr>
              <a:t> keyword returns all records from the left table (table1), and the matching records (if any) from the right table (table2).</a:t>
            </a:r>
            <a:endParaRPr lang="en-US" alt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008" t="26633" r="44707" b="67579"/>
          <a:stretch/>
        </p:blipFill>
        <p:spPr>
          <a:xfrm>
            <a:off x="1050351" y="2967459"/>
            <a:ext cx="7382967" cy="681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728" t="30124" r="76681" b="28167"/>
          <a:stretch/>
        </p:blipFill>
        <p:spPr>
          <a:xfrm>
            <a:off x="9367890" y="1737360"/>
            <a:ext cx="1449336" cy="4479760"/>
          </a:xfrm>
          <a:prstGeom prst="rect">
            <a:avLst/>
          </a:prstGeom>
        </p:spPr>
      </p:pic>
      <p:pic>
        <p:nvPicPr>
          <p:cNvPr id="7" name="Picture 3" descr="MySQL LEFT JO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53" y="4028121"/>
            <a:ext cx="190500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097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join</a:t>
            </a:r>
          </a:p>
        </p:txBody>
      </p:sp>
      <p:sp>
        <p:nvSpPr>
          <p:cNvPr id="4" name="Rectangle 3"/>
          <p:cNvSpPr/>
          <p:nvPr/>
        </p:nvSpPr>
        <p:spPr>
          <a:xfrm>
            <a:off x="767644" y="1806223"/>
            <a:ext cx="8376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Verdana" panose="020B0604030504040204" pitchFamily="34" charset="0"/>
              </a:rPr>
              <a:t>The </a:t>
            </a:r>
            <a:r>
              <a:rPr lang="en-US" altLang="en-US" sz="2000" dirty="0">
                <a:latin typeface="Consolas" panose="020B0609020204030204" pitchFamily="49" charset="0"/>
              </a:rPr>
              <a:t>CROSS JOIN</a:t>
            </a:r>
            <a:r>
              <a:rPr lang="en-US" altLang="en-US" sz="2000" dirty="0">
                <a:latin typeface="Verdana" panose="020B0604030504040204" pitchFamily="34" charset="0"/>
              </a:rPr>
              <a:t> keyword returns all records from both tables (table1 and table2).</a:t>
            </a:r>
            <a:r>
              <a:rPr lang="en-US" altLang="en-US" sz="1200" dirty="0"/>
              <a:t> 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pic>
        <p:nvPicPr>
          <p:cNvPr id="8" name="Picture 3" descr="MySQL CROSS J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85" y="3262490"/>
            <a:ext cx="198120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273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Constraints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213" y="1728788"/>
            <a:ext cx="1102995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Verdana" panose="020B0604030504040204" pitchFamily="34" charset="0"/>
              </a:rPr>
              <a:t>Constraints can be specified when the table is created with the </a:t>
            </a:r>
            <a:r>
              <a:rPr lang="en-US" altLang="en-US" b="1" u="sng" dirty="0">
                <a:latin typeface="Consolas" panose="020B0609020204030204" pitchFamily="49" charset="0"/>
              </a:rPr>
              <a:t>CREATE TABLE</a:t>
            </a:r>
            <a:r>
              <a:rPr lang="en-US" altLang="en-US" dirty="0">
                <a:latin typeface="Verdana" panose="020B0604030504040204" pitchFamily="34" charset="0"/>
              </a:rPr>
              <a:t> statement, or after the table is created with the</a:t>
            </a:r>
            <a:r>
              <a:rPr lang="en-US" altLang="en-US" u="sng" dirty="0">
                <a:latin typeface="Verdana" panose="020B0604030504040204" pitchFamily="34" charset="0"/>
              </a:rPr>
              <a:t> </a:t>
            </a:r>
            <a:r>
              <a:rPr lang="en-US" altLang="en-US" b="1" u="sng" dirty="0">
                <a:latin typeface="Consolas" panose="020B0609020204030204" pitchFamily="49" charset="0"/>
              </a:rPr>
              <a:t>ALTER TABLE</a:t>
            </a:r>
            <a:r>
              <a:rPr lang="en-US" altLang="en-US" dirty="0">
                <a:latin typeface="Verdana" panose="020B0604030504040204" pitchFamily="34" charset="0"/>
              </a:rPr>
              <a:t> statement.</a:t>
            </a:r>
            <a:r>
              <a:rPr lang="en-US" altLang="en-US" sz="1200" dirty="0"/>
              <a:t> </a:t>
            </a:r>
          </a:p>
          <a:p>
            <a:endParaRPr lang="en-US" altLang="en-US" sz="1200" dirty="0"/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100" dirty="0">
                <a:latin typeface="Verdana" panose="020B0604030504040204" pitchFamily="34" charset="0"/>
              </a:rPr>
              <a:t>The following constraints are commonly used in SQL:</a:t>
            </a:r>
            <a:endParaRPr lang="en-US" altLang="en-US" sz="2100" dirty="0"/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100" dirty="0">
                <a:latin typeface="Consolas" panose="020B0609020204030204" pitchFamily="49" charset="0"/>
                <a:hlinkClick r:id="rId2"/>
              </a:rPr>
              <a:t>NOT NULL</a:t>
            </a:r>
            <a:r>
              <a:rPr lang="en-US" altLang="en-US" sz="2100" dirty="0">
                <a:latin typeface="Verdana" panose="020B0604030504040204" pitchFamily="34" charset="0"/>
              </a:rPr>
              <a:t> - Ensures that a column cannot have a NULL value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100" dirty="0">
                <a:latin typeface="Consolas" panose="020B0609020204030204" pitchFamily="49" charset="0"/>
                <a:hlinkClick r:id="rId3"/>
              </a:rPr>
              <a:t>UNIQUE</a:t>
            </a:r>
            <a:r>
              <a:rPr lang="en-US" altLang="en-US" sz="2100" dirty="0">
                <a:latin typeface="Verdana" panose="020B0604030504040204" pitchFamily="34" charset="0"/>
              </a:rPr>
              <a:t> - Ensures that all values in a column are different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100" dirty="0">
                <a:latin typeface="Consolas" panose="020B0609020204030204" pitchFamily="49" charset="0"/>
                <a:hlinkClick r:id="rId4"/>
              </a:rPr>
              <a:t>PRIMARY KEY</a:t>
            </a:r>
            <a:r>
              <a:rPr lang="en-US" altLang="en-US" sz="2100" dirty="0">
                <a:latin typeface="Verdana" panose="020B0604030504040204" pitchFamily="34" charset="0"/>
              </a:rPr>
              <a:t> - A combination of a </a:t>
            </a:r>
            <a:r>
              <a:rPr lang="en-US" altLang="en-US" sz="2100" dirty="0">
                <a:latin typeface="Consolas" panose="020B0609020204030204" pitchFamily="49" charset="0"/>
              </a:rPr>
              <a:t>NOT NULL</a:t>
            </a:r>
            <a:r>
              <a:rPr lang="en-US" altLang="en-US" sz="2100" dirty="0">
                <a:latin typeface="Verdana" panose="020B0604030504040204" pitchFamily="34" charset="0"/>
              </a:rPr>
              <a:t> and </a:t>
            </a:r>
            <a:r>
              <a:rPr lang="en-US" altLang="en-US" sz="2100" dirty="0">
                <a:latin typeface="Consolas" panose="020B0609020204030204" pitchFamily="49" charset="0"/>
              </a:rPr>
              <a:t>UNIQUE</a:t>
            </a:r>
            <a:r>
              <a:rPr lang="en-US" altLang="en-US" sz="2100" dirty="0">
                <a:latin typeface="Verdana" panose="020B0604030504040204" pitchFamily="34" charset="0"/>
              </a:rPr>
              <a:t>. Uniquely identifies each row in a table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100" dirty="0">
                <a:latin typeface="Consolas" panose="020B0609020204030204" pitchFamily="49" charset="0"/>
                <a:hlinkClick r:id="rId5"/>
              </a:rPr>
              <a:t>FOREIGN KEY</a:t>
            </a:r>
            <a:r>
              <a:rPr lang="en-US" altLang="en-US" sz="2100" dirty="0">
                <a:latin typeface="Verdana" panose="020B0604030504040204" pitchFamily="34" charset="0"/>
              </a:rPr>
              <a:t> - Prevents actions that would destroy links between tables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100" dirty="0">
                <a:latin typeface="Consolas" panose="020B0609020204030204" pitchFamily="49" charset="0"/>
                <a:hlinkClick r:id="rId6"/>
              </a:rPr>
              <a:t>CHECK</a:t>
            </a:r>
            <a:r>
              <a:rPr lang="en-US" altLang="en-US" sz="2100" dirty="0">
                <a:latin typeface="Verdana" panose="020B0604030504040204" pitchFamily="34" charset="0"/>
              </a:rPr>
              <a:t> - Ensures that the values in a column satisfies a specific condition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100" dirty="0">
                <a:latin typeface="Consolas" panose="020B0609020204030204" pitchFamily="49" charset="0"/>
                <a:hlinkClick r:id="rId7"/>
              </a:rPr>
              <a:t>DEFAULT</a:t>
            </a:r>
            <a:r>
              <a:rPr lang="en-US" altLang="en-US" sz="2100" dirty="0">
                <a:latin typeface="Verdana" panose="020B0604030504040204" pitchFamily="34" charset="0"/>
              </a:rPr>
              <a:t> - Sets a default value for a column if no value is specified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100" dirty="0">
                <a:latin typeface="Consolas" panose="020B0609020204030204" pitchFamily="49" charset="0"/>
                <a:hlinkClick r:id="rId8"/>
              </a:rPr>
              <a:t>CREATE INDEX</a:t>
            </a:r>
            <a:r>
              <a:rPr lang="en-US" altLang="en-US" sz="2100" dirty="0">
                <a:latin typeface="Verdana" panose="020B0604030504040204" pitchFamily="34" charset="0"/>
              </a:rPr>
              <a:t> - Used to create and retrieve data from the database very quickly</a:t>
            </a:r>
          </a:p>
        </p:txBody>
      </p:sp>
    </p:spTree>
    <p:extLst>
      <p:ext uri="{BB962C8B-B14F-4D97-AF65-F5344CB8AC3E}">
        <p14:creationId xmlns:p14="http://schemas.microsoft.com/office/powerpoint/2010/main" val="1234047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NOT NULL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30" y="2413881"/>
            <a:ext cx="3405370" cy="1661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645" y="2867378"/>
            <a:ext cx="2763403" cy="93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3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535" y="663462"/>
            <a:ext cx="10131425" cy="1456267"/>
          </a:xfrm>
        </p:spPr>
        <p:txBody>
          <a:bodyPr/>
          <a:lstStyle/>
          <a:p>
            <a:r>
              <a:rPr lang="en-US" dirty="0"/>
              <a:t>MySQL UNIQUE Constraint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4779" y="1750397"/>
            <a:ext cx="53088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you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can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have many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UNIQUE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 constraints per table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" y="2582009"/>
            <a:ext cx="3658129" cy="2115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43" y="2799644"/>
            <a:ext cx="2710279" cy="11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1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SELECT Statement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588" y="3371681"/>
            <a:ext cx="3314700" cy="657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801" y="20899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SQL </a:t>
            </a:r>
            <a:r>
              <a:rPr lang="en-US" b="1" dirty="0"/>
              <a:t>SELECT</a:t>
            </a:r>
            <a:r>
              <a:rPr lang="en-US" dirty="0"/>
              <a:t> statement is used to fetch the data from a database table which returns this data in the form of a result table. These result tables are called result-sets.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7" y="3371681"/>
            <a:ext cx="3181351" cy="25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67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MySQL PRIMARY KEY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91" y="2246490"/>
            <a:ext cx="3503203" cy="2073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462" y="2789590"/>
            <a:ext cx="4136849" cy="13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3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FOREIGN KEY </a:t>
            </a:r>
            <a:r>
              <a:rPr lang="en-US" dirty="0" smtClean="0"/>
              <a:t>Constraint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2065867"/>
            <a:ext cx="8458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Verdana" panose="020B0604030504040204" pitchFamily="34" charset="0"/>
              </a:rPr>
              <a:t>A </a:t>
            </a:r>
            <a:r>
              <a:rPr lang="en-US" altLang="en-US" dirty="0">
                <a:latin typeface="Consolas" panose="020B0609020204030204" pitchFamily="49" charset="0"/>
              </a:rPr>
              <a:t>FOREIGN KEY</a:t>
            </a:r>
            <a:r>
              <a:rPr lang="en-US" altLang="en-US" dirty="0">
                <a:latin typeface="Verdana" panose="020B0604030504040204" pitchFamily="34" charset="0"/>
              </a:rPr>
              <a:t> is a field (or collection of fields) in one table, that refers to the </a:t>
            </a:r>
            <a:r>
              <a:rPr lang="en-US" altLang="en-US" dirty="0">
                <a:latin typeface="Consolas" panose="020B0609020204030204" pitchFamily="49" charset="0"/>
                <a:hlinkClick r:id="rId2"/>
              </a:rPr>
              <a:t>PRIMARY KEY</a:t>
            </a:r>
            <a:r>
              <a:rPr lang="en-US" altLang="en-US" dirty="0">
                <a:latin typeface="Verdana" panose="020B0604030504040204" pitchFamily="34" charset="0"/>
              </a:rPr>
              <a:t> in another table.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76" y="3194756"/>
            <a:ext cx="5133363" cy="2005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061" y="3680178"/>
            <a:ext cx="5329214" cy="116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25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xmlns="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  <a:r>
              <a:rPr lang="en-US" dirty="0" smtClean="0"/>
              <a:t>!🙂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Where Class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048" y="3405187"/>
            <a:ext cx="3514789" cy="74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87" y="3776662"/>
            <a:ext cx="4835490" cy="1752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1" y="1921050"/>
            <a:ext cx="8615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The WHERE Clause is used to filter only those records that are fulfilled by a specific condition given by the user. in other words, the SQL WHERE clause is used to </a:t>
            </a:r>
            <a:r>
              <a:rPr lang="en-US" b="1" dirty="0">
                <a:latin typeface="arial" panose="020B0604020202020204" pitchFamily="34" charset="0"/>
              </a:rPr>
              <a:t>restrict</a:t>
            </a:r>
            <a:r>
              <a:rPr lang="en-US" dirty="0">
                <a:latin typeface="arial" panose="020B0604020202020204" pitchFamily="34" charset="0"/>
              </a:rPr>
              <a:t> the number of rows affected by a SELECT, UPDATE or DELETE query.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8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98" t="12555" r="5731" b="14273"/>
          <a:stretch/>
        </p:blipFill>
        <p:spPr>
          <a:xfrm>
            <a:off x="1063359" y="714375"/>
            <a:ext cx="9430481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66" t="16019" r="8776" b="8429"/>
          <a:stretch/>
        </p:blipFill>
        <p:spPr>
          <a:xfrm>
            <a:off x="1414462" y="957263"/>
            <a:ext cx="8601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92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AND, OR and NOT Operators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339" y="3181317"/>
            <a:ext cx="5164137" cy="776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6" y="4095220"/>
            <a:ext cx="4129087" cy="12006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5660" y="2056440"/>
            <a:ext cx="77597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/>
              </a:rPr>
              <a:t>The MySQL AND Condition (also called the AND Operator) is used to test two or more conditions in a SELECT, INSERT, UPDATE, or DELETE statement.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3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4375" y="1257300"/>
            <a:ext cx="8186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/>
              </a:rPr>
              <a:t>The MySQL OR Condition is used to test two or more conditions where records are returned when any one of the conditions are met.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55" y="2386012"/>
            <a:ext cx="5050896" cy="657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44" y="3525618"/>
            <a:ext cx="4710113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0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 rot="10800000" flipV="1">
            <a:off x="400050" y="865466"/>
            <a:ext cx="81057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</a:rPr>
              <a:t>NOT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</a:rPr>
              <a:t> operator displays a record if the condition(s) is NOT TRUE.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" y="1735929"/>
            <a:ext cx="6813735" cy="766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2733675"/>
            <a:ext cx="3657600" cy="29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83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15B3C4-7FB6-414C-8C24-8862C0E6C9F3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265</Words>
  <Application>Microsoft Office PowerPoint</Application>
  <PresentationFormat>Widescreen</PresentationFormat>
  <Paragraphs>77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</vt:lpstr>
      <vt:lpstr>Calibri</vt:lpstr>
      <vt:lpstr>Calibri Light</vt:lpstr>
      <vt:lpstr>Consolas</vt:lpstr>
      <vt:lpstr>Helvetica Neue</vt:lpstr>
      <vt:lpstr>Verdana</vt:lpstr>
      <vt:lpstr>Celestial</vt:lpstr>
      <vt:lpstr>Web engineering </vt:lpstr>
      <vt:lpstr>members</vt:lpstr>
      <vt:lpstr>MySQL SELECT Statement</vt:lpstr>
      <vt:lpstr>MySQL Where Class</vt:lpstr>
      <vt:lpstr>PowerPoint Presentation</vt:lpstr>
      <vt:lpstr>PowerPoint Presentation</vt:lpstr>
      <vt:lpstr>MySQL AND, OR and NOT Operators</vt:lpstr>
      <vt:lpstr>PowerPoint Presentation</vt:lpstr>
      <vt:lpstr>PowerPoint Presentation</vt:lpstr>
      <vt:lpstr> MySQL LIMIT Clause,</vt:lpstr>
      <vt:lpstr> MySQL LIKE Operator</vt:lpstr>
      <vt:lpstr>MySQL MIN() and MAX() Functions</vt:lpstr>
      <vt:lpstr>MySQL COUNT(), AVG() and SUM() Functions</vt:lpstr>
      <vt:lpstr>PowerPoint Presentation</vt:lpstr>
      <vt:lpstr>PowerPoint Presentation</vt:lpstr>
      <vt:lpstr> MySQL IN OperatoR</vt:lpstr>
      <vt:lpstr>MySQL BETWEEN Operator</vt:lpstr>
      <vt:lpstr>MySQL ORDER BY Keyword</vt:lpstr>
      <vt:lpstr>MySQL GROUP BY Statement,</vt:lpstr>
      <vt:lpstr>Joins</vt:lpstr>
      <vt:lpstr>Inner join</vt:lpstr>
      <vt:lpstr>PowerPoint Presentation</vt:lpstr>
      <vt:lpstr>PowerPoint Presentation</vt:lpstr>
      <vt:lpstr>Right join</vt:lpstr>
      <vt:lpstr>Left join</vt:lpstr>
      <vt:lpstr>Cross join</vt:lpstr>
      <vt:lpstr>MySQL Constraints</vt:lpstr>
      <vt:lpstr>MySQL NOT NULL</vt:lpstr>
      <vt:lpstr>MySQL UNIQUE Constraint </vt:lpstr>
      <vt:lpstr> MySQL PRIMARY KEY Constraint</vt:lpstr>
      <vt:lpstr>MySQL FOREIGN KEY Constraint</vt:lpstr>
      <vt:lpstr>Thank You!🙂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2022-02-21T12:09:44Z</dcterms:created>
  <dcterms:modified xsi:type="dcterms:W3CDTF">2022-02-22T01:54:45Z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